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Archivo Black" panose="020B0A03020202020B04" pitchFamily="34" charset="7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Classic Bold" pitchFamily="2" charset="77"/>
      <p:regular r:id="rId21"/>
      <p:bold r:id="rId22"/>
    </p:embeddedFont>
    <p:embeddedFont>
      <p:font typeface="Montserrat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617" autoAdjust="0"/>
  </p:normalViewPr>
  <p:slideViewPr>
    <p:cSldViewPr>
      <p:cViewPr varScale="1">
        <p:scale>
          <a:sx n="59" d="100"/>
          <a:sy n="59" d="100"/>
        </p:scale>
        <p:origin x="9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8ee3c73-c9a0-4009-88de-bb56c508b910/?pbi_source=PowerPoint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8ee3c73-c9a0-4009-88de-bb56c508b910/?pbi_source=PowerPoint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8ee3c73-c9a0-4009-88de-bb56c508b910/?pbi_source=PowerPoint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8ee3c73-c9a0-4009-88de-bb56c508b910/?pbi_source=PowerPoint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8ee3c73-c9a0-4009-88de-bb56c508b910/?pbi_source=PowerPoint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7480" b="-74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441321" y="4007802"/>
            <a:ext cx="9405358" cy="146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0"/>
              </a:lnSpc>
            </a:pPr>
            <a:r>
              <a:rPr lang="en-US" sz="8601" spc="120">
                <a:solidFill>
                  <a:srgbClr val="040506"/>
                </a:solidFill>
                <a:latin typeface="Archivo Black"/>
              </a:rPr>
              <a:t>AGGREGATOR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71449" y="3409173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HOTEL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95259" y="6283789"/>
            <a:ext cx="9497482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BY MARJORIE CALIMOSO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7512" y="5280586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90978" y="324649"/>
            <a:ext cx="10906040" cy="78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400" spc="37" dirty="0">
                <a:solidFill>
                  <a:srgbClr val="010101"/>
                </a:solidFill>
                <a:latin typeface="Archivo Black"/>
              </a:rPr>
              <a:t>Recommendations</a:t>
            </a:r>
            <a:endParaRPr lang="en-US" sz="4400" u="none" strike="noStrike" spc="37" dirty="0">
              <a:solidFill>
                <a:srgbClr val="010101"/>
              </a:solidFill>
              <a:latin typeface="Archivo Black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D979A9E-2C64-8A37-6664-250EDF3E8A8A}"/>
              </a:ext>
            </a:extLst>
          </p:cNvPr>
          <p:cNvSpPr txBox="1"/>
          <p:nvPr/>
        </p:nvSpPr>
        <p:spPr>
          <a:xfrm>
            <a:off x="2514600" y="2705100"/>
            <a:ext cx="13944600" cy="4678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spcBef>
                <a:spcPct val="0"/>
              </a:spcBef>
              <a:buFont typeface="Wingdings" pitchFamily="2" charset="2"/>
              <a:buChar char="v"/>
            </a:pPr>
            <a:r>
              <a:rPr lang="en-US" sz="2800" u="none" strike="noStrike" spc="37" dirty="0">
                <a:solidFill>
                  <a:srgbClr val="010101"/>
                </a:solidFill>
                <a:latin typeface="Montserrat" pitchFamily="2" charset="77"/>
              </a:rPr>
              <a:t>Adapt and monitor market trends where they can promote the hotel services and packages like social media platform.</a:t>
            </a:r>
          </a:p>
          <a:p>
            <a:pPr marL="342900" lvl="0" indent="-342900">
              <a:spcBef>
                <a:spcPct val="0"/>
              </a:spcBef>
              <a:buFont typeface="Wingdings" pitchFamily="2" charset="2"/>
              <a:buChar char="v"/>
            </a:pPr>
            <a:r>
              <a:rPr lang="en-US" sz="2800" u="none" strike="noStrike" spc="37" dirty="0">
                <a:solidFill>
                  <a:srgbClr val="010101"/>
                </a:solidFill>
                <a:latin typeface="Montserrat" pitchFamily="2" charset="77"/>
              </a:rPr>
              <a:t>Enhance response time to the customers</a:t>
            </a:r>
            <a:endParaRPr lang="en-US" sz="2800" spc="37" dirty="0">
              <a:solidFill>
                <a:srgbClr val="010101"/>
              </a:solidFill>
              <a:latin typeface="Montserrat" pitchFamily="2" charset="77"/>
            </a:endParaRPr>
          </a:p>
          <a:p>
            <a:pPr marL="342900" lvl="0" indent="-342900">
              <a:spcBef>
                <a:spcPct val="0"/>
              </a:spcBef>
              <a:buFont typeface="Wingdings" pitchFamily="2" charset="2"/>
              <a:buChar char="v"/>
            </a:pPr>
            <a:r>
              <a:rPr lang="en-US" sz="2800" u="none" strike="noStrike" spc="37" dirty="0">
                <a:solidFill>
                  <a:srgbClr val="010101"/>
                </a:solidFill>
                <a:latin typeface="Montserrat" pitchFamily="2" charset="77"/>
              </a:rPr>
              <a:t>Conduct a research to the customers on what the hotel will needs to be improve so that the hotel would know what the customer prefer.</a:t>
            </a:r>
          </a:p>
          <a:p>
            <a:pPr marL="342900" lvl="0" indent="-342900">
              <a:spcBef>
                <a:spcPct val="0"/>
              </a:spcBef>
              <a:buFont typeface="Wingdings" pitchFamily="2" charset="2"/>
              <a:buChar char="v"/>
            </a:pPr>
            <a:r>
              <a:rPr lang="en-US" sz="2800" spc="37" dirty="0">
                <a:solidFill>
                  <a:srgbClr val="010101"/>
                </a:solidFill>
                <a:latin typeface="Montserrat" pitchFamily="2" charset="77"/>
              </a:rPr>
              <a:t>Offer a discount package for the rush booking of customers. This strategy would attract bookings and minimize a cancellation of bookings.</a:t>
            </a:r>
          </a:p>
          <a:p>
            <a:pPr marL="342900" lvl="0" indent="-342900">
              <a:spcBef>
                <a:spcPct val="0"/>
              </a:spcBef>
              <a:buFont typeface="Wingdings" pitchFamily="2" charset="2"/>
              <a:buChar char="v"/>
            </a:pPr>
            <a:r>
              <a:rPr lang="en-US" sz="2800" spc="37" dirty="0">
                <a:solidFill>
                  <a:srgbClr val="010101"/>
                </a:solidFill>
                <a:latin typeface="Montserrat" pitchFamily="2" charset="77"/>
              </a:rPr>
              <a:t>Create a budget friendly packages</a:t>
            </a:r>
          </a:p>
          <a:p>
            <a:pPr marL="342900" lvl="0" indent="-342900">
              <a:spcBef>
                <a:spcPct val="0"/>
              </a:spcBef>
              <a:buFont typeface="Wingdings" pitchFamily="2" charset="2"/>
              <a:buChar char="v"/>
            </a:pPr>
            <a:r>
              <a:rPr lang="en-US" sz="2800" spc="37" dirty="0">
                <a:solidFill>
                  <a:srgbClr val="010101"/>
                </a:solidFill>
                <a:latin typeface="Montserrat" pitchFamily="2" charset="77"/>
              </a:rPr>
              <a:t>Tailor market trends to attract online bookings</a:t>
            </a:r>
          </a:p>
          <a:p>
            <a:pPr marL="342900" lvl="0" indent="-342900">
              <a:spcBef>
                <a:spcPct val="0"/>
              </a:spcBef>
              <a:buFont typeface="Wingdings" pitchFamily="2" charset="2"/>
              <a:buChar char="v"/>
            </a:pPr>
            <a:r>
              <a:rPr lang="en-US" sz="2800" spc="37" dirty="0">
                <a:solidFill>
                  <a:srgbClr val="010101"/>
                </a:solidFill>
                <a:latin typeface="Montserrat" pitchFamily="2" charset="77"/>
              </a:rPr>
              <a:t>Create a target promotions for each room type.</a:t>
            </a:r>
          </a:p>
          <a:p>
            <a:pPr marL="342900" lvl="0" indent="-342900">
              <a:spcBef>
                <a:spcPct val="0"/>
              </a:spcBef>
              <a:buFont typeface="Wingdings" pitchFamily="2" charset="2"/>
              <a:buChar char="v"/>
            </a:pPr>
            <a:endParaRPr lang="en-US" sz="2400" u="none" strike="noStrike" spc="37" dirty="0">
              <a:solidFill>
                <a:srgbClr val="01010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490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71872" y="4411504"/>
            <a:ext cx="9430365" cy="357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6"/>
              </a:lnSpc>
            </a:pPr>
            <a:r>
              <a:rPr lang="en-US" sz="3410" spc="95" dirty="0">
                <a:solidFill>
                  <a:srgbClr val="231F20"/>
                </a:solidFill>
                <a:latin typeface="Montserrat Light"/>
              </a:rPr>
              <a:t>This  project aims to analyze a dataset of hotel aggregator listings using Power BI. The dataset comprises various attributes related to listings, hosts, reviews, and availability. </a:t>
            </a:r>
          </a:p>
          <a:p>
            <a:pPr marL="0" lvl="0" indent="0" algn="l">
              <a:lnSpc>
                <a:spcPts val="4706"/>
              </a:lnSpc>
              <a:spcBef>
                <a:spcPct val="0"/>
              </a:spcBef>
            </a:pPr>
            <a:endParaRPr lang="en-US" sz="3410" spc="95" dirty="0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328312" y="1409503"/>
            <a:ext cx="10779262" cy="94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0"/>
              </a:lnSpc>
              <a:spcBef>
                <a:spcPct val="0"/>
              </a:spcBef>
            </a:pPr>
            <a:r>
              <a:rPr lang="en-US" sz="5529" spc="44">
                <a:solidFill>
                  <a:srgbClr val="FFFFFF"/>
                </a:solidFill>
                <a:latin typeface="Archivo Black"/>
              </a:rPr>
              <a:t>PROBLEM STATEMENT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04104" y="4606738"/>
            <a:ext cx="1249192" cy="1073524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18724" y="4852022"/>
            <a:ext cx="514384" cy="561331"/>
          </a:xfrm>
          <a:custGeom>
            <a:avLst/>
            <a:gdLst/>
            <a:ahLst/>
            <a:cxnLst/>
            <a:rect l="l" t="t" r="r" b="b"/>
            <a:pathLst>
              <a:path w="514384" h="561331">
                <a:moveTo>
                  <a:pt x="0" y="0"/>
                </a:moveTo>
                <a:lnTo>
                  <a:pt x="514384" y="0"/>
                </a:lnTo>
                <a:lnTo>
                  <a:pt x="514384" y="561331"/>
                </a:lnTo>
                <a:lnTo>
                  <a:pt x="0" y="561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89046" y="4157677"/>
            <a:ext cx="8641914" cy="193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2"/>
              </a:lnSpc>
              <a:spcBef>
                <a:spcPct val="0"/>
              </a:spcBef>
            </a:pPr>
            <a:r>
              <a:rPr lang="en-US" sz="2827" spc="36">
                <a:solidFill>
                  <a:srgbClr val="231F20"/>
                </a:solidFill>
                <a:latin typeface="Montserrat Light"/>
              </a:rPr>
              <a:t>The objective is to create comprehensive visualizations and insights that shed light on trends, patterns, and factors influencing the performance of listings.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57463" y="4419236"/>
            <a:ext cx="2501837" cy="2501837"/>
            <a:chOff x="0" y="0"/>
            <a:chExt cx="4872604" cy="48726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00737" y="4436912"/>
            <a:ext cx="2501837" cy="2510734"/>
            <a:chOff x="0" y="0"/>
            <a:chExt cx="4872604" cy="48899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738674" y="6376992"/>
            <a:ext cx="2501837" cy="2502578"/>
            <a:chOff x="0" y="0"/>
            <a:chExt cx="4872604" cy="48740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477855" y="5078908"/>
            <a:ext cx="1147600" cy="11476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433803" y="7061755"/>
            <a:ext cx="1149157" cy="114915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417135" y="5078908"/>
            <a:ext cx="1182494" cy="118249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671898" y="5290212"/>
            <a:ext cx="759515" cy="724992"/>
          </a:xfrm>
          <a:custGeom>
            <a:avLst/>
            <a:gdLst/>
            <a:ahLst/>
            <a:cxnLst/>
            <a:rect l="l" t="t" r="r" b="b"/>
            <a:pathLst>
              <a:path w="759515" h="724992">
                <a:moveTo>
                  <a:pt x="0" y="0"/>
                </a:moveTo>
                <a:lnTo>
                  <a:pt x="759515" y="0"/>
                </a:lnTo>
                <a:lnTo>
                  <a:pt x="759515" y="724992"/>
                </a:lnTo>
                <a:lnTo>
                  <a:pt x="0" y="72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667626" y="5296637"/>
            <a:ext cx="681512" cy="691571"/>
          </a:xfrm>
          <a:custGeom>
            <a:avLst/>
            <a:gdLst/>
            <a:ahLst/>
            <a:cxnLst/>
            <a:rect l="l" t="t" r="r" b="b"/>
            <a:pathLst>
              <a:path w="681512" h="691571">
                <a:moveTo>
                  <a:pt x="0" y="0"/>
                </a:moveTo>
                <a:lnTo>
                  <a:pt x="681512" y="0"/>
                </a:lnTo>
                <a:lnTo>
                  <a:pt x="681512" y="691571"/>
                </a:lnTo>
                <a:lnTo>
                  <a:pt x="0" y="69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FFFFFF"/>
                </a:solidFill>
                <a:latin typeface="Archivo Black"/>
              </a:rPr>
              <a:t>OBJECTIVES &amp; GOALS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32"/>
          <p:cNvSpPr/>
          <p:nvPr/>
        </p:nvSpPr>
        <p:spPr>
          <a:xfrm>
            <a:off x="15667626" y="7279355"/>
            <a:ext cx="681512" cy="681512"/>
          </a:xfrm>
          <a:custGeom>
            <a:avLst/>
            <a:gdLst/>
            <a:ahLst/>
            <a:cxnLst/>
            <a:rect l="l" t="t" r="r" b="b"/>
            <a:pathLst>
              <a:path w="681512" h="681512">
                <a:moveTo>
                  <a:pt x="0" y="0"/>
                </a:moveTo>
                <a:lnTo>
                  <a:pt x="681512" y="0"/>
                </a:lnTo>
                <a:lnTo>
                  <a:pt x="681512" y="681512"/>
                </a:lnTo>
                <a:lnTo>
                  <a:pt x="0" y="681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689046" y="6958002"/>
            <a:ext cx="8283096" cy="235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9"/>
              </a:lnSpc>
              <a:spcBef>
                <a:spcPct val="0"/>
              </a:spcBef>
            </a:pPr>
            <a:r>
              <a:rPr lang="en-US" sz="2709" spc="65">
                <a:solidFill>
                  <a:srgbClr val="231F20"/>
                </a:solidFill>
                <a:latin typeface="Montserrat Light"/>
              </a:rPr>
              <a:t>The goal is to explore key metrics such as pricing, availability, host characteristics, and review scores to derive actionable insights for improving the overall quality and competitiveness of the listings. 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16860" y="4330035"/>
            <a:ext cx="1117296" cy="960177"/>
            <a:chOff x="0" y="0"/>
            <a:chExt cx="812800" cy="698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207577" y="4565948"/>
            <a:ext cx="480360" cy="488351"/>
          </a:xfrm>
          <a:custGeom>
            <a:avLst/>
            <a:gdLst/>
            <a:ahLst/>
            <a:cxnLst/>
            <a:rect l="l" t="t" r="r" b="b"/>
            <a:pathLst>
              <a:path w="480360" h="488351">
                <a:moveTo>
                  <a:pt x="0" y="0"/>
                </a:moveTo>
                <a:lnTo>
                  <a:pt x="480360" y="0"/>
                </a:lnTo>
                <a:lnTo>
                  <a:pt x="480360" y="488351"/>
                </a:lnTo>
                <a:lnTo>
                  <a:pt x="0" y="488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916860" y="7184157"/>
            <a:ext cx="1136912" cy="977034"/>
            <a:chOff x="0" y="0"/>
            <a:chExt cx="812800" cy="6985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289454" y="7406245"/>
            <a:ext cx="426379" cy="512027"/>
          </a:xfrm>
          <a:custGeom>
            <a:avLst/>
            <a:gdLst/>
            <a:ahLst/>
            <a:cxnLst/>
            <a:rect l="l" t="t" r="r" b="b"/>
            <a:pathLst>
              <a:path w="426379" h="512027">
                <a:moveTo>
                  <a:pt x="0" y="0"/>
                </a:moveTo>
                <a:lnTo>
                  <a:pt x="426379" y="0"/>
                </a:lnTo>
                <a:lnTo>
                  <a:pt x="426379" y="512027"/>
                </a:lnTo>
                <a:lnTo>
                  <a:pt x="0" y="5120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90978" y="342900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010101"/>
                </a:solidFill>
                <a:latin typeface="Archivo Black"/>
              </a:rPr>
              <a:t>DATA INSIGHTS</a:t>
            </a:r>
            <a:endParaRPr lang="en-US" sz="4745" u="none" strike="noStrike" spc="37" dirty="0">
              <a:solidFill>
                <a:srgbClr val="010101"/>
              </a:solidFill>
              <a:latin typeface="Archivo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6E9DA-31C9-27C1-4FE0-89B8C12F9202}"/>
              </a:ext>
            </a:extLst>
          </p:cNvPr>
          <p:cNvSpPr txBox="1"/>
          <p:nvPr/>
        </p:nvSpPr>
        <p:spPr>
          <a:xfrm>
            <a:off x="-1219200" y="2324100"/>
            <a:ext cx="10906040" cy="78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3600" spc="37" dirty="0">
                <a:solidFill>
                  <a:srgbClr val="010101"/>
                </a:solidFill>
                <a:latin typeface="Archivo Black"/>
              </a:rPr>
              <a:t>1. GEOGRAPHICAL ANALYSIS</a:t>
            </a:r>
            <a:endParaRPr lang="en-US" sz="3600" u="none" strike="noStrike" spc="37" dirty="0">
              <a:solidFill>
                <a:srgbClr val="010101"/>
              </a:solidFill>
              <a:latin typeface="Archivo Black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5ACCE32-92A6-DD99-6CC8-978FF6FD649A}"/>
              </a:ext>
            </a:extLst>
          </p:cNvPr>
          <p:cNvSpPr txBox="1"/>
          <p:nvPr/>
        </p:nvSpPr>
        <p:spPr>
          <a:xfrm>
            <a:off x="7772400" y="2260359"/>
            <a:ext cx="10906040" cy="162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3600" u="none" strike="noStrike" spc="37" dirty="0">
                <a:solidFill>
                  <a:srgbClr val="010101"/>
                </a:solidFill>
                <a:latin typeface="Archivo Black"/>
              </a:rPr>
              <a:t>2. PRICING &amp; AVAILABILITY</a:t>
            </a:r>
          </a:p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3600" spc="37" dirty="0">
                <a:solidFill>
                  <a:srgbClr val="010101"/>
                </a:solidFill>
                <a:latin typeface="Archivo Black"/>
              </a:rPr>
              <a:t>ANALYSIS</a:t>
            </a:r>
            <a:endParaRPr lang="en-US" sz="3600" u="none" strike="noStrike" spc="37" dirty="0">
              <a:solidFill>
                <a:srgbClr val="010101"/>
              </a:solidFill>
              <a:latin typeface="Archivo Black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03EB6E4-3FC4-0E5A-9FF6-9EC456E60DC3}"/>
              </a:ext>
            </a:extLst>
          </p:cNvPr>
          <p:cNvSpPr txBox="1"/>
          <p:nvPr/>
        </p:nvSpPr>
        <p:spPr>
          <a:xfrm>
            <a:off x="-1872345" y="5212503"/>
            <a:ext cx="10906040" cy="162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3600" u="none" strike="noStrike" spc="37" dirty="0">
                <a:solidFill>
                  <a:srgbClr val="010101"/>
                </a:solidFill>
                <a:latin typeface="Archivo Black"/>
              </a:rPr>
              <a:t>3. HOST PERFORMANCE </a:t>
            </a:r>
          </a:p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3600" spc="37" dirty="0">
                <a:solidFill>
                  <a:srgbClr val="010101"/>
                </a:solidFill>
                <a:latin typeface="Archivo Black"/>
              </a:rPr>
              <a:t>ANALYSIS</a:t>
            </a:r>
            <a:endParaRPr lang="en-US" sz="3600" u="none" strike="noStrike" spc="37" dirty="0">
              <a:solidFill>
                <a:srgbClr val="010101"/>
              </a:solidFill>
              <a:latin typeface="Archivo Black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64E9EF9-9F1F-97D1-908D-92A6479303CF}"/>
              </a:ext>
            </a:extLst>
          </p:cNvPr>
          <p:cNvSpPr txBox="1"/>
          <p:nvPr/>
        </p:nvSpPr>
        <p:spPr>
          <a:xfrm>
            <a:off x="7772400" y="5239245"/>
            <a:ext cx="10906040" cy="158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3000" spc="37" dirty="0">
                <a:solidFill>
                  <a:srgbClr val="010101"/>
                </a:solidFill>
                <a:latin typeface="Archivo Black"/>
              </a:rPr>
              <a:t>4. REVIEW SCORES &amp; GUEST SATISFACTION</a:t>
            </a:r>
          </a:p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3000" u="none" strike="noStrike" spc="37" dirty="0">
                <a:solidFill>
                  <a:srgbClr val="010101"/>
                </a:solidFill>
                <a:latin typeface="Archivo Black"/>
              </a:rPr>
              <a:t>ANALYSIS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4FE686B-1D5C-8384-9E5A-A514F2BD2AE7}"/>
              </a:ext>
            </a:extLst>
          </p:cNvPr>
          <p:cNvSpPr txBox="1"/>
          <p:nvPr/>
        </p:nvSpPr>
        <p:spPr>
          <a:xfrm>
            <a:off x="3558904" y="8073038"/>
            <a:ext cx="10906040" cy="1627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3600" spc="37" dirty="0">
                <a:solidFill>
                  <a:srgbClr val="010101"/>
                </a:solidFill>
                <a:latin typeface="Archivo Black"/>
              </a:rPr>
              <a:t>5. PROPERTY TYPE &amp; ROOM</a:t>
            </a:r>
          </a:p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3600" u="none" strike="noStrike" spc="37" dirty="0">
                <a:solidFill>
                  <a:srgbClr val="010101"/>
                </a:solidFill>
                <a:latin typeface="Archivo Black"/>
              </a:rPr>
              <a:t>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90978" y="495300"/>
            <a:ext cx="10906040" cy="79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010101"/>
                </a:solidFill>
                <a:latin typeface="Archivo Black"/>
              </a:rPr>
              <a:t>GEOGRAPHICAL </a:t>
            </a:r>
            <a:r>
              <a:rPr lang="en-US" sz="4745" u="none" strike="noStrike" spc="37" dirty="0">
                <a:solidFill>
                  <a:srgbClr val="010101"/>
                </a:solidFill>
                <a:latin typeface="Archivo Black"/>
              </a:rPr>
              <a:t>ANALYSIS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8EB4DA1-6240-D009-02A4-555C9FFE396A}"/>
              </a:ext>
            </a:extLst>
          </p:cNvPr>
          <p:cNvSpPr txBox="1"/>
          <p:nvPr/>
        </p:nvSpPr>
        <p:spPr>
          <a:xfrm>
            <a:off x="12577085" y="4457700"/>
            <a:ext cx="5562600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2400" u="none" strike="noStrike" spc="37" dirty="0">
                <a:solidFill>
                  <a:srgbClr val="010101"/>
                </a:solidFill>
                <a:latin typeface="Montserrat" pitchFamily="2" charset="77"/>
              </a:rPr>
              <a:t>In Geographical </a:t>
            </a:r>
            <a:r>
              <a:rPr lang="en-US" sz="2400" spc="37" dirty="0">
                <a:solidFill>
                  <a:srgbClr val="010101"/>
                </a:solidFill>
                <a:latin typeface="Montserrat" pitchFamily="2" charset="77"/>
              </a:rPr>
              <a:t>Analysis, the overall sum of host location is 958 in different continents in Europe, Australia, Asia, Africa, North America and South America and it also has 23, 019 for neighborhoods.</a:t>
            </a:r>
          </a:p>
          <a:p>
            <a:pPr marL="0" lvl="0" indent="0">
              <a:spcBef>
                <a:spcPct val="0"/>
              </a:spcBef>
            </a:pPr>
            <a:endParaRPr lang="en-US" sz="2400" spc="37" dirty="0">
              <a:solidFill>
                <a:srgbClr val="010101"/>
              </a:solidFill>
              <a:latin typeface="Montserrat" pitchFamily="2" charset="77"/>
            </a:endParaRPr>
          </a:p>
          <a:p>
            <a:pPr marL="0" lvl="0" indent="0">
              <a:spcBef>
                <a:spcPct val="0"/>
              </a:spcBef>
            </a:pPr>
            <a:r>
              <a:rPr lang="en-US" sz="2400" spc="37" dirty="0">
                <a:solidFill>
                  <a:srgbClr val="010101"/>
                </a:solidFill>
                <a:latin typeface="Montserrat" pitchFamily="2" charset="77"/>
              </a:rPr>
              <a:t>The aim of this dataset is to find the popular location where a lot of hosts is living and the result is in Europe.</a:t>
            </a:r>
            <a:endParaRPr lang="en-US" sz="2400" u="none" strike="noStrike" spc="37" dirty="0">
              <a:solidFill>
                <a:srgbClr val="010101"/>
              </a:solidFill>
              <a:latin typeface="Montserrat" pitchFamily="2" charset="77"/>
            </a:endParaRPr>
          </a:p>
        </p:txBody>
      </p:sp>
      <p:pic>
        <p:nvPicPr>
          <p:cNvPr id="9" name="Picture" title="This slide contains the following visuals: textbox ,map ,card ,card ,actionButton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21AD5DB8-E985-4D04-B69A-7FC062294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62" y="323850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231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90978" y="324649"/>
            <a:ext cx="10906040" cy="160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400" spc="37" dirty="0">
                <a:solidFill>
                  <a:srgbClr val="010101"/>
                </a:solidFill>
                <a:latin typeface="Archivo Black"/>
              </a:rPr>
              <a:t>PRICING AND AVAILABILITY </a:t>
            </a:r>
            <a:r>
              <a:rPr lang="en-US" sz="4400" u="none" strike="noStrike" spc="37" dirty="0">
                <a:solidFill>
                  <a:srgbClr val="010101"/>
                </a:solidFill>
                <a:latin typeface="Archivo Black"/>
              </a:rPr>
              <a:t>ANALYSIS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E3B8BB31-A78D-C2B4-3926-8EFDC0AFDE5B}"/>
              </a:ext>
            </a:extLst>
          </p:cNvPr>
          <p:cNvSpPr txBox="1"/>
          <p:nvPr/>
        </p:nvSpPr>
        <p:spPr>
          <a:xfrm>
            <a:off x="12649200" y="3162300"/>
            <a:ext cx="4953000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In Availability Analysis, as the dataset presented the entire home and private room </a:t>
            </a:r>
            <a:r>
              <a:rPr lang="en-US" sz="2000" spc="37" dirty="0">
                <a:solidFill>
                  <a:srgbClr val="010101"/>
                </a:solidFill>
                <a:latin typeface="Montserrat" pitchFamily="2" charset="77"/>
              </a:rPr>
              <a:t>has a high volume of </a:t>
            </a: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availability while the hotel room and shared room </a:t>
            </a:r>
            <a:r>
              <a:rPr lang="en-US" sz="2000" spc="37" dirty="0">
                <a:solidFill>
                  <a:srgbClr val="010101"/>
                </a:solidFill>
                <a:latin typeface="Montserrat" pitchFamily="2" charset="77"/>
              </a:rPr>
              <a:t>has a lower availability. The sum of the persons they can accommodate is 85,000.</a:t>
            </a:r>
          </a:p>
          <a:p>
            <a:pPr marL="0" lvl="0" indent="0">
              <a:spcBef>
                <a:spcPct val="0"/>
              </a:spcBef>
            </a:pPr>
            <a:endParaRPr lang="en-US" sz="2000" u="none" strike="noStrike" spc="37" dirty="0">
              <a:solidFill>
                <a:srgbClr val="010101"/>
              </a:solidFill>
              <a:latin typeface="Montserrat" pitchFamily="2" charset="77"/>
            </a:endParaRPr>
          </a:p>
          <a:p>
            <a:pPr marL="0" lvl="0" indent="0">
              <a:spcBef>
                <a:spcPct val="0"/>
              </a:spcBef>
            </a:pPr>
            <a:endParaRPr lang="en-US" sz="2000" spc="37" dirty="0">
              <a:solidFill>
                <a:srgbClr val="010101"/>
              </a:solidFill>
              <a:latin typeface="Montserrat" pitchFamily="2" charset="77"/>
            </a:endParaRPr>
          </a:p>
          <a:p>
            <a:pPr marL="0" lvl="0" indent="0">
              <a:spcBef>
                <a:spcPct val="0"/>
              </a:spcBef>
            </a:pP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In </a:t>
            </a:r>
            <a:r>
              <a:rPr lang="en-US" sz="2000" spc="37" dirty="0">
                <a:solidFill>
                  <a:srgbClr val="010101"/>
                </a:solidFill>
                <a:latin typeface="Montserrat" pitchFamily="2" charset="77"/>
              </a:rPr>
              <a:t>Pricing Analysis, The entire home cost $4,417,801, the private room cost $894,126, the shared room cost $26,039 and the hotel room is $21,644.</a:t>
            </a:r>
          </a:p>
          <a:p>
            <a:pPr marL="0" lvl="0" indent="0">
              <a:spcBef>
                <a:spcPct val="0"/>
              </a:spcBef>
            </a:pPr>
            <a:endParaRPr lang="en-US" sz="2000" spc="37" dirty="0">
              <a:solidFill>
                <a:srgbClr val="010101"/>
              </a:solidFill>
              <a:latin typeface="Montserrat" pitchFamily="2" charset="77"/>
            </a:endParaRPr>
          </a:p>
          <a:p>
            <a:pPr marL="0" lvl="0" indent="0">
              <a:spcBef>
                <a:spcPct val="0"/>
              </a:spcBef>
            </a:pPr>
            <a:r>
              <a:rPr lang="en-US" sz="2000" spc="37" dirty="0">
                <a:solidFill>
                  <a:srgbClr val="010101"/>
                </a:solidFill>
                <a:latin typeface="Montserrat" pitchFamily="2" charset="77"/>
              </a:rPr>
              <a:t> The result states that the hotel room and shared room has a high volume of booking as day pass by because these two types of room has a lower cost than the other two types.</a:t>
            </a:r>
          </a:p>
        </p:txBody>
      </p:sp>
      <p:pic>
        <p:nvPicPr>
          <p:cNvPr id="10" name="Picture" title="This slide contains the following visuals: areaChart ,actionButton ,lineClusteredColumnComboChart ,stackedAreaChart ,ribbonChart ,stackedAreaChart ,card ,textbo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1ADF0171-951A-FF23-760E-76A9B40F4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02" y="2677492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925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90978" y="324649"/>
            <a:ext cx="10906040" cy="78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400" spc="37" dirty="0">
                <a:solidFill>
                  <a:srgbClr val="010101"/>
                </a:solidFill>
                <a:latin typeface="Archivo Black"/>
              </a:rPr>
              <a:t>HOST PERFORMANCE </a:t>
            </a:r>
            <a:r>
              <a:rPr lang="en-US" sz="4400" u="none" strike="noStrike" spc="37" dirty="0">
                <a:solidFill>
                  <a:srgbClr val="010101"/>
                </a:solidFill>
                <a:latin typeface="Archivo Black"/>
              </a:rPr>
              <a:t>ANALYSIS</a:t>
            </a:r>
          </a:p>
        </p:txBody>
      </p:sp>
      <p:pic>
        <p:nvPicPr>
          <p:cNvPr id="9" name="Picture" title="This slide contains the following visuals: textbox ,donutChart ,lineStackedColumnComboChart ,lineStackedColumnComboChart ,gauge ,donutChart ,card ,pie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8B2EDB69-403F-E48D-DDFA-747B2FB09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3" y="2857500"/>
            <a:ext cx="12020550" cy="6858000"/>
          </a:xfrm>
          <a:prstGeom prst="rect">
            <a:avLst/>
          </a:prstGeom>
          <a:noFill/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72EB8AF7-14AA-5EC9-FAAF-544040BB01C6}"/>
              </a:ext>
            </a:extLst>
          </p:cNvPr>
          <p:cNvSpPr txBox="1"/>
          <p:nvPr/>
        </p:nvSpPr>
        <p:spPr>
          <a:xfrm>
            <a:off x="12678450" y="3238500"/>
            <a:ext cx="516527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In Host Performance Analysis, it has a 64% response rate from the host  and the response time is 6/12 where in the performance of the host is a little bit slow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0FEC27B-E5E9-38A4-1DC4-99AE58755AFD}"/>
              </a:ext>
            </a:extLst>
          </p:cNvPr>
          <p:cNvSpPr txBox="1"/>
          <p:nvPr/>
        </p:nvSpPr>
        <p:spPr>
          <a:xfrm>
            <a:off x="12678450" y="5295900"/>
            <a:ext cx="516527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It also states that  the count of host response by response time is within an hour, the acceptance rate by response time is within a day and sometimes within a few hours depending on how many customers are calling to reserve a room.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DCDFC38-D9DB-C0DF-4755-B5776C0B9634}"/>
              </a:ext>
            </a:extLst>
          </p:cNvPr>
          <p:cNvSpPr txBox="1"/>
          <p:nvPr/>
        </p:nvSpPr>
        <p:spPr>
          <a:xfrm>
            <a:off x="12692743" y="7658100"/>
            <a:ext cx="490945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It also states here that  the verified identity of the host is become lower that the previous years.</a:t>
            </a:r>
          </a:p>
        </p:txBody>
      </p:sp>
    </p:spTree>
    <p:extLst>
      <p:ext uri="{BB962C8B-B14F-4D97-AF65-F5344CB8AC3E}">
        <p14:creationId xmlns:p14="http://schemas.microsoft.com/office/powerpoint/2010/main" val="280360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90978" y="324649"/>
            <a:ext cx="10906040" cy="78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400" spc="37" dirty="0">
                <a:solidFill>
                  <a:srgbClr val="010101"/>
                </a:solidFill>
                <a:latin typeface="Archivo Black"/>
              </a:rPr>
              <a:t>GUEST SATISFACTION </a:t>
            </a:r>
            <a:r>
              <a:rPr lang="en-US" sz="4400" u="none" strike="noStrike" spc="37" dirty="0">
                <a:solidFill>
                  <a:srgbClr val="010101"/>
                </a:solidFill>
                <a:latin typeface="Archivo Black"/>
              </a:rPr>
              <a:t>ANALYSIS</a:t>
            </a:r>
          </a:p>
        </p:txBody>
      </p:sp>
      <p:pic>
        <p:nvPicPr>
          <p:cNvPr id="8" name="Picture" title="This slide contains the following visuals: donutChart ,areaChart ,lineChart ,pieChart ,gauge ,donutChart ,textbo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756D14D8-695E-8E02-DB96-278E86A19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30" y="3104351"/>
            <a:ext cx="12020550" cy="6858000"/>
          </a:xfrm>
          <a:prstGeom prst="rect">
            <a:avLst/>
          </a:prstGeom>
          <a:noFill/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48E17E2B-DB22-6B5D-56B9-FE7F4CAD687E}"/>
              </a:ext>
            </a:extLst>
          </p:cNvPr>
          <p:cNvSpPr txBox="1"/>
          <p:nvPr/>
        </p:nvSpPr>
        <p:spPr>
          <a:xfrm>
            <a:off x="12600210" y="3696281"/>
            <a:ext cx="4393744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In Guest Satisfaction Analysis, the overall review scores value the hosts got a rating of  100%  from the customers same as the accuracy of the hosts it also have 100%. </a:t>
            </a:r>
          </a:p>
          <a:p>
            <a:pPr marL="0" lvl="0" indent="0">
              <a:spcBef>
                <a:spcPct val="0"/>
              </a:spcBef>
            </a:pPr>
            <a:endParaRPr lang="en-US" sz="2000" spc="37" dirty="0">
              <a:solidFill>
                <a:srgbClr val="010101"/>
              </a:solidFill>
              <a:latin typeface="Montserrat" pitchFamily="2" charset="77"/>
            </a:endParaRPr>
          </a:p>
          <a:p>
            <a:pPr marL="0" lvl="0" indent="0">
              <a:spcBef>
                <a:spcPct val="0"/>
              </a:spcBef>
            </a:pP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When it comes to the communication skills of the hosts, the host which ID is 5 has a highest rating it has 41.38%</a:t>
            </a:r>
          </a:p>
          <a:p>
            <a:pPr marL="0" lvl="0" indent="0">
              <a:spcBef>
                <a:spcPct val="0"/>
              </a:spcBef>
            </a:pPr>
            <a:endParaRPr lang="en-US" sz="2000" spc="37" dirty="0">
              <a:solidFill>
                <a:srgbClr val="010101"/>
              </a:solidFill>
              <a:latin typeface="Montserrat" pitchFamily="2" charset="77"/>
            </a:endParaRPr>
          </a:p>
          <a:p>
            <a:pPr marL="0" lvl="0" indent="0">
              <a:spcBef>
                <a:spcPct val="0"/>
              </a:spcBef>
            </a:pPr>
            <a:endParaRPr lang="en-US" sz="2000" u="none" strike="noStrike" spc="37" dirty="0">
              <a:solidFill>
                <a:srgbClr val="01010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2860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90978" y="324649"/>
            <a:ext cx="10906040" cy="161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400" spc="37" dirty="0">
                <a:solidFill>
                  <a:srgbClr val="010101"/>
                </a:solidFill>
                <a:latin typeface="Archivo Black"/>
              </a:rPr>
              <a:t>PROPERTY TYPE &amp; ROOM </a:t>
            </a:r>
            <a:r>
              <a:rPr lang="en-US" sz="4400" u="none" strike="noStrike" spc="37" dirty="0">
                <a:solidFill>
                  <a:srgbClr val="010101"/>
                </a:solidFill>
                <a:latin typeface="Archivo Black"/>
              </a:rPr>
              <a:t>ANALYSIS</a:t>
            </a:r>
          </a:p>
        </p:txBody>
      </p:sp>
      <p:pic>
        <p:nvPicPr>
          <p:cNvPr id="9" name="Picture" title="This slide contains the following visuals: card ,card ,card ,card ,textbox ,lineChart ,card ,clusteredColumn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582AD6EE-B9F9-6858-455B-97D00368F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04351"/>
            <a:ext cx="12020550" cy="6858000"/>
          </a:xfrm>
          <a:prstGeom prst="rect">
            <a:avLst/>
          </a:prstGeom>
          <a:noFill/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AD979A9E-2C64-8A37-6664-250EDF3E8A8A}"/>
              </a:ext>
            </a:extLst>
          </p:cNvPr>
          <p:cNvSpPr txBox="1"/>
          <p:nvPr/>
        </p:nvSpPr>
        <p:spPr>
          <a:xfrm>
            <a:off x="12725400" y="3318808"/>
            <a:ext cx="4469944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In </a:t>
            </a:r>
            <a:r>
              <a:rPr lang="en-US" sz="2000" spc="37" dirty="0">
                <a:solidFill>
                  <a:srgbClr val="010101"/>
                </a:solidFill>
                <a:latin typeface="Montserrat" pitchFamily="2" charset="77"/>
              </a:rPr>
              <a:t>Room </a:t>
            </a: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Type Analysis, it has a 4 types of room, it also has a 98,000 of private rooms, 2,344 shared rooms and entire homes has 298,000 and it also has an 83 property type.</a:t>
            </a:r>
          </a:p>
          <a:p>
            <a:pPr marL="0" lvl="0" indent="0">
              <a:spcBef>
                <a:spcPct val="0"/>
              </a:spcBef>
            </a:pPr>
            <a:endParaRPr lang="en-US" sz="2000" spc="37" dirty="0">
              <a:solidFill>
                <a:srgbClr val="010101"/>
              </a:solidFill>
              <a:latin typeface="Montserrat" pitchFamily="2" charset="77"/>
            </a:endParaRPr>
          </a:p>
          <a:p>
            <a:pPr marL="0" lvl="0" indent="0">
              <a:spcBef>
                <a:spcPct val="0"/>
              </a:spcBef>
            </a:pPr>
            <a:r>
              <a:rPr lang="en-US" sz="2000" u="none" strike="noStrike" spc="37" dirty="0">
                <a:solidFill>
                  <a:srgbClr val="010101"/>
                </a:solidFill>
                <a:latin typeface="Montserrat" pitchFamily="2" charset="77"/>
              </a:rPr>
              <a:t>The entire room can accommodate 16 persons, in private room it can accommodate 13 persons, in shared room it can accommodate 11 persons and the hotel room can accommodate 6 persons. </a:t>
            </a:r>
          </a:p>
          <a:p>
            <a:pPr marL="0" lvl="0" indent="0">
              <a:spcBef>
                <a:spcPct val="0"/>
              </a:spcBef>
            </a:pPr>
            <a:endParaRPr lang="en-US" sz="2000" spc="37" dirty="0">
              <a:solidFill>
                <a:srgbClr val="010101"/>
              </a:solidFill>
              <a:latin typeface="Montserrat" pitchFamily="2" charset="77"/>
            </a:endParaRPr>
          </a:p>
          <a:p>
            <a:pPr marL="0" lvl="0" indent="0">
              <a:spcBef>
                <a:spcPct val="0"/>
              </a:spcBef>
            </a:pPr>
            <a:r>
              <a:rPr lang="en-US" sz="2000" spc="37" dirty="0">
                <a:solidFill>
                  <a:srgbClr val="010101"/>
                </a:solidFill>
                <a:latin typeface="Montserrat" pitchFamily="2" charset="77"/>
              </a:rPr>
              <a:t>The count of instant bookable room type for entire home is 16, 887. In private room is 5,932. In shared room is 277 and in hotel room is 89.</a:t>
            </a:r>
            <a:endParaRPr lang="en-US" sz="2000" u="none" strike="noStrike" spc="37" dirty="0">
              <a:solidFill>
                <a:srgbClr val="01010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801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683</Words>
  <Application>Microsoft Macintosh PowerPoint</Application>
  <PresentationFormat>Custom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Montserrat Classic Bold</vt:lpstr>
      <vt:lpstr>Montserrat</vt:lpstr>
      <vt:lpstr>Calibri</vt:lpstr>
      <vt:lpstr>Montserrat Light</vt:lpstr>
      <vt:lpstr>Archivo Black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cp:lastModifiedBy>Marjorie Calimoso</cp:lastModifiedBy>
  <cp:revision>8</cp:revision>
  <dcterms:created xsi:type="dcterms:W3CDTF">2006-08-16T00:00:00Z</dcterms:created>
  <dcterms:modified xsi:type="dcterms:W3CDTF">2024-05-14T10:15:25Z</dcterms:modified>
  <dc:identifier>DAGD3zIvo2I</dc:identifier>
</cp:coreProperties>
</file>